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403" r:id="rId4"/>
    <p:sldId id="382" r:id="rId5"/>
    <p:sldId id="536" r:id="rId6"/>
    <p:sldId id="330" r:id="rId7"/>
    <p:sldId id="563" r:id="rId8"/>
    <p:sldId id="424" r:id="rId9"/>
    <p:sldId id="561" r:id="rId10"/>
    <p:sldId id="630" r:id="rId11"/>
    <p:sldId id="61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6" autoAdjust="0"/>
    <p:restoredTop sz="91069" autoAdjust="0"/>
  </p:normalViewPr>
  <p:slideViewPr>
    <p:cSldViewPr>
      <p:cViewPr varScale="1">
        <p:scale>
          <a:sx n="100" d="100"/>
          <a:sy n="100" d="100"/>
        </p:scale>
        <p:origin x="7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D499C1BB-0018-4F91-BF83-7408753661FD}" type="datetimeFigureOut">
              <a:rPr lang="en-US" smtClean="0"/>
              <a:pPr/>
              <a:t>3/19/2020</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F87CD2B5-3E30-4A7D-A75B-223A7BDDAE6F}" type="slidenum">
              <a:rPr lang="en-US" smtClean="0"/>
              <a:pPr/>
              <a:t>‹#›</a:t>
            </a:fld>
            <a:endParaRPr lang="en-US" dirty="0"/>
          </a:p>
        </p:txBody>
      </p:sp>
    </p:spTree>
    <p:extLst>
      <p:ext uri="{BB962C8B-B14F-4D97-AF65-F5344CB8AC3E}">
        <p14:creationId xmlns:p14="http://schemas.microsoft.com/office/powerpoint/2010/main" val="36288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pPr/>
              <a:t>1</a:t>
            </a:fld>
            <a:endParaRPr lang="en-US" dirty="0"/>
          </a:p>
        </p:txBody>
      </p:sp>
    </p:spTree>
    <p:extLst>
      <p:ext uri="{BB962C8B-B14F-4D97-AF65-F5344CB8AC3E}">
        <p14:creationId xmlns:p14="http://schemas.microsoft.com/office/powerpoint/2010/main" val="82933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1" y="9198637"/>
            <a:ext cx="6723888" cy="484227"/>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3891" y="9198637"/>
            <a:ext cx="745370" cy="484227"/>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07446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i="1" dirty="0"/>
              <a:t>411100 - Property Tax </a:t>
            </a:r>
          </a:p>
          <a:p>
            <a:r>
              <a:rPr lang="en-US" sz="1400" dirty="0"/>
              <a:t>An economic slowdown could result in higher delinquencies and declining values. </a:t>
            </a:r>
          </a:p>
          <a:p>
            <a:r>
              <a:rPr lang="en-US" sz="1400" i="1" dirty="0"/>
              <a:t>411210 - Intangible Tax</a:t>
            </a:r>
          </a:p>
          <a:p>
            <a:r>
              <a:rPr lang="en-US" sz="1400" dirty="0"/>
              <a:t>This revenue source correlates with the housing market. </a:t>
            </a:r>
          </a:p>
          <a:p>
            <a:r>
              <a:rPr lang="en-US" sz="1400" i="1" dirty="0"/>
              <a:t>411910 – TAVT</a:t>
            </a:r>
          </a:p>
          <a:p>
            <a:r>
              <a:rPr lang="en-US" sz="1400" dirty="0"/>
              <a:t>This revenue source correlates with the auto registration. </a:t>
            </a:r>
          </a:p>
          <a:p>
            <a:r>
              <a:rPr lang="en-US" sz="1400" dirty="0"/>
              <a:t>SPLOST is 77% complete</a:t>
            </a:r>
          </a:p>
          <a:p>
            <a:endParaRPr lang="en-US" sz="1400" dirty="0"/>
          </a:p>
          <a:p>
            <a:endParaRPr lang="en-US" sz="1400" dirty="0"/>
          </a:p>
          <a:p>
            <a:endParaRPr lang="en-US" sz="1400" dirty="0"/>
          </a:p>
          <a:p>
            <a:r>
              <a:rPr lang="en-US" sz="1400" dirty="0"/>
              <a:t>411100 - Property Tax 														</a:t>
            </a:r>
          </a:p>
          <a:p>
            <a:r>
              <a:rPr lang="en-US" sz="1400" dirty="0"/>
              <a:t>Includes Ad Valorem tax on Real &amp; Person Property, Motor Vehicles, Mobile Homes, Timber, Heavy-duty Equipment, delinquencies, interest, and Not-on-Digest items (NODs).  	</a:t>
            </a:r>
          </a:p>
          <a:p>
            <a:endParaRPr lang="en-US" sz="1400" dirty="0"/>
          </a:p>
          <a:p>
            <a:r>
              <a:rPr lang="en-US" sz="1400" dirty="0"/>
              <a:t>411210 - Intangible Tax														</a:t>
            </a:r>
          </a:p>
          <a:p>
            <a:r>
              <a:rPr lang="en-US" sz="1400" dirty="0"/>
              <a:t>Every holder of a long-term note secured by real estate must record the security instrument in the county in which the real estate is located.  A recording tax, or intangible tax, is charged based on the value of the property.  Also, a transfer tax is imposed on the transfer of real estate.</a:t>
            </a:r>
          </a:p>
          <a:p>
            <a:endParaRPr lang="en-US" sz="1400" dirty="0"/>
          </a:p>
          <a:p>
            <a:r>
              <a:rPr lang="en-US" sz="1400" dirty="0"/>
              <a:t>SPLOST </a:t>
            </a:r>
          </a:p>
          <a:p>
            <a:r>
              <a:rPr lang="en-US" sz="1400" dirty="0"/>
              <a:t>	</a:t>
            </a:r>
          </a:p>
          <a:p>
            <a:endParaRPr lang="en-US" sz="13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78754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Details are in the Appendix</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0" y="8757590"/>
            <a:ext cx="6252211"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0" y="8757590"/>
            <a:ext cx="693083" cy="461010"/>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28931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Increase funds to adjust the state base salary schedule to increase salaries for certified personnel by $1,000 effective September 1, 2020</a:t>
            </a:r>
          </a:p>
          <a:p>
            <a:r>
              <a:rPr lang="en-US" sz="1400" i="0" dirty="0"/>
              <a:t>Increase funds to provide a 5% increase to the state base salary for local school system transportation employees ($4.4m statewide)</a:t>
            </a:r>
          </a:p>
          <a:p>
            <a:r>
              <a:rPr lang="en-US" sz="1400" i="0" dirty="0"/>
              <a:t>Increase funds </a:t>
            </a:r>
            <a:r>
              <a:rPr lang="en-US" sz="1400" dirty="0"/>
              <a:t>to provide a 5% increase to the salary supplement for local school system food service employees ($1.1m statewide)</a:t>
            </a:r>
          </a:p>
          <a:p>
            <a:endParaRPr lang="en-US" sz="1400" dirty="0"/>
          </a:p>
          <a:p>
            <a:r>
              <a:rPr lang="en-US" sz="1400" dirty="0"/>
              <a:t>65.50 Budget vs 68 QBE</a:t>
            </a:r>
          </a:p>
          <a:p>
            <a:r>
              <a:rPr lang="en-US" sz="1400" dirty="0"/>
              <a:t>Increase funds to provide a 2% pay raise for school nurses ($677k statewide)</a:t>
            </a:r>
          </a:p>
          <a:p>
            <a:r>
              <a:rPr lang="en-US" sz="1400" dirty="0"/>
              <a:t>Fully fund school counselor ratio at 1:450 for all QBE student categories pursuant to HB 283 ($24.8m statewide)</a:t>
            </a:r>
          </a:p>
          <a:p>
            <a:endParaRPr lang="en-US" sz="13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2:52 PM</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16679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Initiatives Next…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0" y="8760606"/>
            <a:ext cx="6303645" cy="461169"/>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3646" y="8760606"/>
            <a:ext cx="698784" cy="461169"/>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148119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1" y="9198637"/>
            <a:ext cx="6723888" cy="484227"/>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3891" y="9198637"/>
            <a:ext cx="745370" cy="484227"/>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35805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3" y="8891310"/>
            <a:ext cx="6351820" cy="468049"/>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51826" y="8891310"/>
            <a:ext cx="704124" cy="468049"/>
          </a:xfrm>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7204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3/19/2020 12:14 PM</a:t>
            </a:fld>
            <a:endParaRPr lang="en-US" dirty="0"/>
          </a:p>
        </p:txBody>
      </p:sp>
      <p:sp>
        <p:nvSpPr>
          <p:cNvPr id="6" name="Footer Placeholder 5"/>
          <p:cNvSpPr>
            <a:spLocks noGrp="1"/>
          </p:cNvSpPr>
          <p:nvPr>
            <p:ph type="ftr" sz="quarter" idx="12"/>
          </p:nvPr>
        </p:nvSpPr>
        <p:spPr>
          <a:xfrm>
            <a:off x="2" y="8553181"/>
            <a:ext cx="6036160" cy="45025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36166" y="8553181"/>
            <a:ext cx="669132" cy="45025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83277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125" y="126688"/>
            <a:ext cx="8000999" cy="1850232"/>
          </a:xfrm>
        </p:spPr>
        <p:txBody>
          <a:bodyPr/>
          <a:lstStyle/>
          <a:p>
            <a:pPr algn="ctr"/>
            <a:r>
              <a:rPr lang="en-US" b="1" dirty="0"/>
              <a:t>FY2021 Budget: Revenue Projections Presentation</a:t>
            </a:r>
          </a:p>
        </p:txBody>
      </p:sp>
      <p:sp>
        <p:nvSpPr>
          <p:cNvPr id="6" name="Rectangle 6"/>
          <p:cNvSpPr txBox="1">
            <a:spLocks noChangeArrowheads="1"/>
          </p:cNvSpPr>
          <p:nvPr/>
        </p:nvSpPr>
        <p:spPr>
          <a:xfrm>
            <a:off x="4333542" y="2322635"/>
            <a:ext cx="4194524" cy="1905001"/>
          </a:xfrm>
          <a:prstGeom prst="rect">
            <a:avLst/>
          </a:prstGeom>
        </p:spPr>
        <p:txBody>
          <a:bodyPr vert="horz" lIns="0" tIns="0" rIns="0" bIns="0" rtlCol="0">
            <a:noAutofit/>
          </a:bodyPr>
          <a:lstStyle/>
          <a:p>
            <a:pPr marL="342900" lvl="0" indent="-342900" algn="ctr" defTabSz="914363">
              <a:lnSpc>
                <a:spcPct val="90000"/>
              </a:lnSpc>
              <a:spcAft>
                <a:spcPts val="600"/>
              </a:spcAft>
              <a:defRPr/>
            </a:pPr>
            <a:r>
              <a:rPr lang="en-US" sz="2000" b="1" u="sng" dirty="0"/>
              <a:t>Agenda</a:t>
            </a:r>
          </a:p>
          <a:p>
            <a:pPr marL="342900" lvl="0" indent="-342900" defTabSz="914363">
              <a:lnSpc>
                <a:spcPct val="90000"/>
              </a:lnSpc>
              <a:buFont typeface="+mj-lt"/>
              <a:buAutoNum type="arabicPeriod"/>
              <a:defRPr/>
            </a:pPr>
            <a:r>
              <a:rPr lang="en-US" sz="2000" dirty="0"/>
              <a:t>Budget Timeline</a:t>
            </a:r>
          </a:p>
          <a:p>
            <a:pPr marL="342900" indent="-342900" defTabSz="914363">
              <a:lnSpc>
                <a:spcPct val="90000"/>
              </a:lnSpc>
              <a:buFont typeface="+mj-lt"/>
              <a:buAutoNum type="arabicPeriod"/>
              <a:defRPr/>
            </a:pPr>
            <a:r>
              <a:rPr lang="en-US" sz="2000" dirty="0"/>
              <a:t>FY2020 Revenue: COVID-19</a:t>
            </a:r>
          </a:p>
          <a:p>
            <a:pPr marL="342900" indent="-342900" defTabSz="914363">
              <a:lnSpc>
                <a:spcPct val="90000"/>
              </a:lnSpc>
              <a:buFont typeface="+mj-lt"/>
              <a:buAutoNum type="arabicPeriod"/>
              <a:defRPr/>
            </a:pPr>
            <a:r>
              <a:rPr lang="en-US" sz="2000" dirty="0"/>
              <a:t>Enrollment Projections</a:t>
            </a:r>
          </a:p>
          <a:p>
            <a:pPr marL="342900" indent="-342900" defTabSz="914363">
              <a:lnSpc>
                <a:spcPct val="90000"/>
              </a:lnSpc>
              <a:buFont typeface="+mj-lt"/>
              <a:buAutoNum type="arabicPeriod"/>
              <a:defRPr/>
            </a:pPr>
            <a:r>
              <a:rPr lang="en-US" sz="2000" dirty="0"/>
              <a:t>State Budget Highlights</a:t>
            </a:r>
          </a:p>
          <a:p>
            <a:pPr marL="342900" indent="-342900" defTabSz="914363">
              <a:lnSpc>
                <a:spcPct val="90000"/>
              </a:lnSpc>
              <a:buFont typeface="+mj-lt"/>
              <a:buAutoNum type="arabicPeriod"/>
              <a:defRPr/>
            </a:pPr>
            <a:r>
              <a:rPr lang="en-US" sz="2000" dirty="0"/>
              <a:t>Revenue Projections</a:t>
            </a:r>
          </a:p>
          <a:p>
            <a:pPr marL="342900" indent="-342900" defTabSz="914363">
              <a:lnSpc>
                <a:spcPct val="90000"/>
              </a:lnSpc>
              <a:buFont typeface="+mj-lt"/>
              <a:buAutoNum type="arabicPeriod"/>
              <a:defRPr/>
            </a:pPr>
            <a:endParaRPr lang="en-US" sz="2000" dirty="0"/>
          </a:p>
          <a:p>
            <a:pPr defTabSz="914363">
              <a:lnSpc>
                <a:spcPct val="90000"/>
              </a:lnSpc>
              <a:defRPr/>
            </a:pPr>
            <a:r>
              <a:rPr lang="en-US" sz="2000" dirty="0"/>
              <a:t>Appendix</a:t>
            </a:r>
          </a:p>
          <a:p>
            <a:pPr marL="342900" indent="-342900" defTabSz="914363">
              <a:lnSpc>
                <a:spcPct val="90000"/>
              </a:lnSpc>
              <a:buFont typeface="+mj-lt"/>
              <a:buAutoNum type="arabicPeriod"/>
              <a:defRPr/>
            </a:pPr>
            <a:endParaRPr lang="en-US" sz="2000" i="1" dirty="0"/>
          </a:p>
          <a:p>
            <a:pPr lvl="0" defTabSz="914363">
              <a:lnSpc>
                <a:spcPct val="90000"/>
              </a:lnSpc>
              <a:defRPr/>
            </a:pP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77" y="1997193"/>
            <a:ext cx="2561769" cy="20414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19" y="4724400"/>
            <a:ext cx="1533803" cy="153380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740613"/>
            <a:ext cx="1324431" cy="132443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980" y="4451967"/>
            <a:ext cx="1952266" cy="195226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0725" y="4815596"/>
            <a:ext cx="1260158" cy="126015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2817" y="4563940"/>
            <a:ext cx="1713736" cy="1713736"/>
          </a:xfrm>
          <a:prstGeom prst="rect">
            <a:avLst/>
          </a:prstGeom>
        </p:spPr>
      </p:pic>
      <p:sp>
        <p:nvSpPr>
          <p:cNvPr id="16" name="Title 1"/>
          <p:cNvSpPr txBox="1">
            <a:spLocks/>
          </p:cNvSpPr>
          <p:nvPr/>
        </p:nvSpPr>
        <p:spPr>
          <a:xfrm>
            <a:off x="5105400" y="6248400"/>
            <a:ext cx="3791153" cy="6096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r"/>
            <a:r>
              <a:rPr lang="en-US" sz="2800" dirty="0">
                <a:solidFill>
                  <a:schemeClr val="bg1"/>
                </a:solidFill>
              </a:rPr>
              <a:t>March 24, 2020</a:t>
            </a:r>
          </a:p>
        </p:txBody>
      </p:sp>
      <p:sp>
        <p:nvSpPr>
          <p:cNvPr id="3" name="TextBox 2"/>
          <p:cNvSpPr txBox="1"/>
          <p:nvPr/>
        </p:nvSpPr>
        <p:spPr>
          <a:xfrm>
            <a:off x="1005152" y="4122797"/>
            <a:ext cx="2489094" cy="369332"/>
          </a:xfrm>
          <a:prstGeom prst="rect">
            <a:avLst/>
          </a:prstGeom>
          <a:noFill/>
        </p:spPr>
        <p:txBody>
          <a:bodyPr wrap="square" rtlCol="0">
            <a:spAutoFit/>
          </a:bodyPr>
          <a:lstStyle/>
          <a:p>
            <a:r>
              <a:rPr lang="en-US" dirty="0"/>
              <a:t>Engage. Inspire. Prepare.</a:t>
            </a:r>
          </a:p>
        </p:txBody>
      </p:sp>
      <p:sp>
        <p:nvSpPr>
          <p:cNvPr id="15" name="TextBox 14">
            <a:extLst>
              <a:ext uri="{FF2B5EF4-FFF2-40B4-BE49-F238E27FC236}">
                <a16:creationId xmlns:a16="http://schemas.microsoft.com/office/drawing/2014/main" id="{292C5E6F-6FF7-4399-A677-361B74C48699}"/>
              </a:ext>
            </a:extLst>
          </p:cNvPr>
          <p:cNvSpPr txBox="1"/>
          <p:nvPr/>
        </p:nvSpPr>
        <p:spPr>
          <a:xfrm>
            <a:off x="0" y="6574164"/>
            <a:ext cx="1476831" cy="246221"/>
          </a:xfrm>
          <a:prstGeom prst="rect">
            <a:avLst/>
          </a:prstGeom>
          <a:noFill/>
        </p:spPr>
        <p:txBody>
          <a:bodyPr wrap="square" rtlCol="0">
            <a:spAutoFit/>
          </a:bodyPr>
          <a:lstStyle/>
          <a:p>
            <a:r>
              <a:rPr lang="en-US" sz="1000" b="1">
                <a:solidFill>
                  <a:schemeClr val="bg1"/>
                </a:solidFill>
              </a:rPr>
              <a:t>Version 1.1</a:t>
            </a:r>
            <a:endParaRPr lang="en-US" sz="1000" b="1" dirty="0">
              <a:solidFill>
                <a:schemeClr val="bg1"/>
              </a:solidFill>
            </a:endParaRPr>
          </a:p>
        </p:txBody>
      </p:sp>
    </p:spTree>
    <p:extLst>
      <p:ext uri="{BB962C8B-B14F-4D97-AF65-F5344CB8AC3E}">
        <p14:creationId xmlns:p14="http://schemas.microsoft.com/office/powerpoint/2010/main" val="13205000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817DE-2597-4B2B-8DBB-2E39BA596677}"/>
              </a:ext>
            </a:extLst>
          </p:cNvPr>
          <p:cNvPicPr>
            <a:picLocks noChangeAspect="1"/>
          </p:cNvPicPr>
          <p:nvPr/>
        </p:nvPicPr>
        <p:blipFill>
          <a:blip r:embed="rId3"/>
          <a:stretch>
            <a:fillRect/>
          </a:stretch>
        </p:blipFill>
        <p:spPr>
          <a:xfrm>
            <a:off x="304800" y="381000"/>
            <a:ext cx="8291935" cy="5336699"/>
          </a:xfrm>
          <a:prstGeom prst="rect">
            <a:avLst/>
          </a:prstGeom>
          <a:ln>
            <a:solidFill>
              <a:schemeClr val="accent1"/>
            </a:solidFill>
          </a:ln>
        </p:spPr>
      </p:pic>
      <p:sp>
        <p:nvSpPr>
          <p:cNvPr id="9" name="TextBox 8">
            <a:extLst>
              <a:ext uri="{FF2B5EF4-FFF2-40B4-BE49-F238E27FC236}">
                <a16:creationId xmlns:a16="http://schemas.microsoft.com/office/drawing/2014/main" id="{DA99257D-C495-4F2A-AF70-7B91494DF978}"/>
              </a:ext>
            </a:extLst>
          </p:cNvPr>
          <p:cNvSpPr txBox="1"/>
          <p:nvPr/>
        </p:nvSpPr>
        <p:spPr>
          <a:xfrm>
            <a:off x="5638800" y="228600"/>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i="1" dirty="0"/>
              <a:t>March 24, 2020</a:t>
            </a:r>
          </a:p>
          <a:p>
            <a:pPr algn="ctr"/>
            <a:r>
              <a:rPr lang="en-US" b="1" dirty="0"/>
              <a:t>Revenue Projections</a:t>
            </a:r>
          </a:p>
          <a:p>
            <a:pPr algn="ctr"/>
            <a:r>
              <a:rPr lang="en-US" b="1" dirty="0"/>
              <a:t>Presentation</a:t>
            </a:r>
          </a:p>
        </p:txBody>
      </p:sp>
      <p:sp>
        <p:nvSpPr>
          <p:cNvPr id="4" name="Title 1">
            <a:extLst>
              <a:ext uri="{FF2B5EF4-FFF2-40B4-BE49-F238E27FC236}">
                <a16:creationId xmlns:a16="http://schemas.microsoft.com/office/drawing/2014/main" id="{EB901933-56B3-4994-AC79-9B1FD011598A}"/>
              </a:ext>
            </a:extLst>
          </p:cNvPr>
          <p:cNvSpPr>
            <a:spLocks noGrp="1"/>
          </p:cNvSpPr>
          <p:nvPr>
            <p:ph type="ctrTitle"/>
          </p:nvPr>
        </p:nvSpPr>
        <p:spPr>
          <a:xfrm>
            <a:off x="152400" y="6248400"/>
            <a:ext cx="7529513" cy="609600"/>
          </a:xfrm>
        </p:spPr>
        <p:txBody>
          <a:bodyPr/>
          <a:lstStyle/>
          <a:p>
            <a:r>
              <a:rPr lang="en-US" sz="3600" dirty="0">
                <a:solidFill>
                  <a:schemeClr val="bg1"/>
                </a:solidFill>
              </a:rPr>
              <a:t>FY2021 Budget Approval Timeline</a:t>
            </a:r>
          </a:p>
        </p:txBody>
      </p:sp>
      <p:sp>
        <p:nvSpPr>
          <p:cNvPr id="5" name="Subtitle 2">
            <a:extLst>
              <a:ext uri="{FF2B5EF4-FFF2-40B4-BE49-F238E27FC236}">
                <a16:creationId xmlns:a16="http://schemas.microsoft.com/office/drawing/2014/main" id="{D2614797-FF95-4A08-BE3D-2A0CE67B692D}"/>
              </a:ext>
            </a:extLst>
          </p:cNvPr>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1 | Budget Timeline</a:t>
            </a:r>
          </a:p>
        </p:txBody>
      </p:sp>
    </p:spTree>
    <p:extLst>
      <p:ext uri="{BB962C8B-B14F-4D97-AF65-F5344CB8AC3E}">
        <p14:creationId xmlns:p14="http://schemas.microsoft.com/office/powerpoint/2010/main" val="40193363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FY2020 Revenue: COVID-19</a:t>
            </a: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2 | FY2020 Revenue</a:t>
            </a:r>
          </a:p>
        </p:txBody>
      </p:sp>
      <p:sp>
        <p:nvSpPr>
          <p:cNvPr id="3" name="TextBox 2">
            <a:extLst>
              <a:ext uri="{FF2B5EF4-FFF2-40B4-BE49-F238E27FC236}">
                <a16:creationId xmlns:a16="http://schemas.microsoft.com/office/drawing/2014/main" id="{A2CF6136-E646-46B1-880C-F21BFCBA1E6C}"/>
              </a:ext>
            </a:extLst>
          </p:cNvPr>
          <p:cNvSpPr txBox="1"/>
          <p:nvPr/>
        </p:nvSpPr>
        <p:spPr>
          <a:xfrm>
            <a:off x="647700" y="791924"/>
            <a:ext cx="7848600" cy="4524315"/>
          </a:xfrm>
          <a:prstGeom prst="rect">
            <a:avLst/>
          </a:prstGeom>
          <a:noFill/>
        </p:spPr>
        <p:txBody>
          <a:bodyPr wrap="square" rtlCol="0">
            <a:spAutoFit/>
          </a:bodyPr>
          <a:lstStyle/>
          <a:p>
            <a:r>
              <a:rPr lang="en-US" b="1" dirty="0"/>
              <a:t>State and Federal Funding</a:t>
            </a:r>
          </a:p>
          <a:p>
            <a:r>
              <a:rPr lang="en-US" dirty="0"/>
              <a:t>“There are currently no plans to alter state or federal funding.  From our perspective, we have the infrastructure set up to continue reimbursements of the DE 147 reports (grants) and the QBE allocations will continue to be paid monthly.”  </a:t>
            </a:r>
          </a:p>
          <a:p>
            <a:endParaRPr lang="en-US" dirty="0"/>
          </a:p>
          <a:p>
            <a:r>
              <a:rPr lang="en-US" b="1" dirty="0"/>
              <a:t>Local Revenue:</a:t>
            </a:r>
          </a:p>
          <a:p>
            <a:pPr marL="285750" indent="-285750">
              <a:buFont typeface="Arial" panose="020B0604020202020204" pitchFamily="34" charset="0"/>
              <a:buChar char="•"/>
            </a:pPr>
            <a:r>
              <a:rPr lang="en-US" dirty="0"/>
              <a:t>Property Tax (411100) – 98% of the (2019 tax) budget collected</a:t>
            </a:r>
          </a:p>
          <a:p>
            <a:pPr marL="285750" indent="-285750">
              <a:buFont typeface="Arial" panose="020B0604020202020204" pitchFamily="34" charset="0"/>
              <a:buChar char="•"/>
            </a:pPr>
            <a:r>
              <a:rPr lang="en-US" dirty="0"/>
              <a:t>Intangible Tax (411210) – 85% of the budget collected</a:t>
            </a:r>
          </a:p>
          <a:p>
            <a:pPr marL="285750" indent="-285750">
              <a:buFont typeface="Arial" panose="020B0604020202020204" pitchFamily="34" charset="0"/>
              <a:buChar char="•"/>
            </a:pPr>
            <a:r>
              <a:rPr lang="en-US" dirty="0"/>
              <a:t>TAVT (411910) – 71% of the budget collected </a:t>
            </a:r>
          </a:p>
          <a:p>
            <a:pPr marL="285750" indent="-285750">
              <a:buFont typeface="Arial" panose="020B0604020202020204" pitchFamily="34" charset="0"/>
              <a:buChar char="•"/>
            </a:pPr>
            <a:r>
              <a:rPr lang="en-US" dirty="0"/>
              <a:t>All other local sources account for &lt;1% of the budget </a:t>
            </a:r>
          </a:p>
          <a:p>
            <a:pPr marL="285750" indent="-285750">
              <a:buFont typeface="Arial" panose="020B0604020202020204" pitchFamily="34" charset="0"/>
              <a:buChar char="•"/>
            </a:pPr>
            <a:r>
              <a:rPr lang="en-US" dirty="0"/>
              <a:t>In total, we’ve collected 94% of the budget</a:t>
            </a:r>
          </a:p>
          <a:p>
            <a:endParaRPr lang="en-US" dirty="0"/>
          </a:p>
          <a:p>
            <a:r>
              <a:rPr lang="en-US" b="1" dirty="0"/>
              <a:t>SPLOST V</a:t>
            </a:r>
          </a:p>
          <a:p>
            <a:r>
              <a:rPr lang="en-US" dirty="0"/>
              <a:t>SPLOST is a consumption tax and will be negatively impacted.  However, we are cumulatively $3.8m or 6.1% ahead of projections, with $10.5m over our minimum fund balance as of 2.28.20.	</a:t>
            </a:r>
          </a:p>
        </p:txBody>
      </p:sp>
      <p:sp>
        <p:nvSpPr>
          <p:cNvPr id="9" name="TextBox 8">
            <a:extLst>
              <a:ext uri="{FF2B5EF4-FFF2-40B4-BE49-F238E27FC236}">
                <a16:creationId xmlns:a16="http://schemas.microsoft.com/office/drawing/2014/main" id="{16B0619B-BD96-43A7-A17C-A7A7104E4602}"/>
              </a:ext>
            </a:extLst>
          </p:cNvPr>
          <p:cNvSpPr txBox="1"/>
          <p:nvPr/>
        </p:nvSpPr>
        <p:spPr>
          <a:xfrm>
            <a:off x="6705600" y="5656421"/>
            <a:ext cx="2286000" cy="246221"/>
          </a:xfrm>
          <a:prstGeom prst="rect">
            <a:avLst/>
          </a:prstGeom>
          <a:noFill/>
        </p:spPr>
        <p:txBody>
          <a:bodyPr wrap="square" rtlCol="0">
            <a:spAutoFit/>
          </a:bodyPr>
          <a:lstStyle/>
          <a:p>
            <a:pPr algn="r"/>
            <a:r>
              <a:rPr lang="en-US" sz="1000" dirty="0"/>
              <a:t>As of 3.17.20 unless otherwise noted</a:t>
            </a:r>
          </a:p>
        </p:txBody>
      </p:sp>
    </p:spTree>
    <p:extLst>
      <p:ext uri="{BB962C8B-B14F-4D97-AF65-F5344CB8AC3E}">
        <p14:creationId xmlns:p14="http://schemas.microsoft.com/office/powerpoint/2010/main" val="38118049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3103C-E0DA-4812-81B3-3E17883B380E}"/>
              </a:ext>
            </a:extLst>
          </p:cNvPr>
          <p:cNvPicPr>
            <a:picLocks noChangeAspect="1"/>
          </p:cNvPicPr>
          <p:nvPr/>
        </p:nvPicPr>
        <p:blipFill>
          <a:blip r:embed="rId3"/>
          <a:stretch>
            <a:fillRect/>
          </a:stretch>
        </p:blipFill>
        <p:spPr>
          <a:xfrm>
            <a:off x="330011" y="3764147"/>
            <a:ext cx="8475583" cy="2156398"/>
          </a:xfrm>
          <a:prstGeom prst="rect">
            <a:avLst/>
          </a:prstGeom>
          <a:ln>
            <a:solidFill>
              <a:schemeClr val="accent1">
                <a:lumMod val="50000"/>
              </a:schemeClr>
            </a:solidFill>
          </a:ln>
        </p:spPr>
      </p:pic>
      <p:pic>
        <p:nvPicPr>
          <p:cNvPr id="4" name="Picture 3">
            <a:extLst>
              <a:ext uri="{FF2B5EF4-FFF2-40B4-BE49-F238E27FC236}">
                <a16:creationId xmlns:a16="http://schemas.microsoft.com/office/drawing/2014/main" id="{6D46B66C-7059-4489-B664-6529975C7F45}"/>
              </a:ext>
            </a:extLst>
          </p:cNvPr>
          <p:cNvPicPr>
            <a:picLocks noChangeAspect="1"/>
          </p:cNvPicPr>
          <p:nvPr/>
        </p:nvPicPr>
        <p:blipFill>
          <a:blip r:embed="rId4"/>
          <a:stretch>
            <a:fillRect/>
          </a:stretch>
        </p:blipFill>
        <p:spPr>
          <a:xfrm>
            <a:off x="338404" y="271872"/>
            <a:ext cx="4104762" cy="3371429"/>
          </a:xfrm>
          <a:prstGeom prst="rect">
            <a:avLst/>
          </a:prstGeom>
          <a:ln>
            <a:solidFill>
              <a:schemeClr val="accent1">
                <a:lumMod val="50000"/>
              </a:schemeClr>
            </a:solidFill>
          </a:ln>
        </p:spPr>
      </p:pic>
      <p:pic>
        <p:nvPicPr>
          <p:cNvPr id="5" name="Picture 4">
            <a:extLst>
              <a:ext uri="{FF2B5EF4-FFF2-40B4-BE49-F238E27FC236}">
                <a16:creationId xmlns:a16="http://schemas.microsoft.com/office/drawing/2014/main" id="{ED8C1B06-9720-47A6-9CEA-E7602FE77CB8}"/>
              </a:ext>
            </a:extLst>
          </p:cNvPr>
          <p:cNvPicPr>
            <a:picLocks noChangeAspect="1"/>
          </p:cNvPicPr>
          <p:nvPr/>
        </p:nvPicPr>
        <p:blipFill>
          <a:blip r:embed="rId5"/>
          <a:stretch>
            <a:fillRect/>
          </a:stretch>
        </p:blipFill>
        <p:spPr>
          <a:xfrm>
            <a:off x="4572000" y="257586"/>
            <a:ext cx="4224072" cy="3400000"/>
          </a:xfrm>
          <a:prstGeom prst="rect">
            <a:avLst/>
          </a:prstGeom>
          <a:ln>
            <a:solidFill>
              <a:schemeClr val="accent1">
                <a:lumMod val="50000"/>
              </a:schemeClr>
            </a:solidFill>
          </a:ln>
        </p:spPr>
      </p:pic>
      <p:sp>
        <p:nvSpPr>
          <p:cNvPr id="2" name="Title 1"/>
          <p:cNvSpPr>
            <a:spLocks noGrp="1"/>
          </p:cNvSpPr>
          <p:nvPr>
            <p:ph type="ctrTitle"/>
          </p:nvPr>
        </p:nvSpPr>
        <p:spPr>
          <a:xfrm>
            <a:off x="152401" y="6248400"/>
            <a:ext cx="6400800" cy="609600"/>
          </a:xfrm>
        </p:spPr>
        <p:txBody>
          <a:bodyPr/>
          <a:lstStyle/>
          <a:p>
            <a:r>
              <a:rPr lang="en-US" sz="3600" dirty="0">
                <a:solidFill>
                  <a:schemeClr val="bg1"/>
                </a:solidFill>
              </a:rPr>
              <a:t>FY2021 Enrollment Projections</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3 | Enrollment Projections</a:t>
            </a:r>
          </a:p>
        </p:txBody>
      </p:sp>
    </p:spTree>
    <p:extLst>
      <p:ext uri="{BB962C8B-B14F-4D97-AF65-F5344CB8AC3E}">
        <p14:creationId xmlns:p14="http://schemas.microsoft.com/office/powerpoint/2010/main" val="2633264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FY2021 State Budget Highlights</a:t>
            </a: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4 | State Budget Highlights</a:t>
            </a:r>
          </a:p>
        </p:txBody>
      </p:sp>
      <p:sp>
        <p:nvSpPr>
          <p:cNvPr id="3" name="TextBox 2">
            <a:extLst>
              <a:ext uri="{FF2B5EF4-FFF2-40B4-BE49-F238E27FC236}">
                <a16:creationId xmlns:a16="http://schemas.microsoft.com/office/drawing/2014/main" id="{A2CF6136-E646-46B1-880C-F21BFCBA1E6C}"/>
              </a:ext>
            </a:extLst>
          </p:cNvPr>
          <p:cNvSpPr txBox="1"/>
          <p:nvPr/>
        </p:nvSpPr>
        <p:spPr>
          <a:xfrm>
            <a:off x="762000" y="524737"/>
            <a:ext cx="7467600" cy="5139869"/>
          </a:xfrm>
          <a:prstGeom prst="rect">
            <a:avLst/>
          </a:prstGeom>
          <a:noFill/>
        </p:spPr>
        <p:txBody>
          <a:bodyPr wrap="square" rtlCol="0">
            <a:spAutoFit/>
          </a:bodyPr>
          <a:lstStyle/>
          <a:p>
            <a:pPr>
              <a:spcAft>
                <a:spcPts val="600"/>
              </a:spcAft>
            </a:pPr>
            <a:r>
              <a:rPr lang="en-US" b="1" dirty="0"/>
              <a:t>State Budget</a:t>
            </a:r>
          </a:p>
          <a:p>
            <a:r>
              <a:rPr lang="en-US" dirty="0"/>
              <a:t>The House passed the FY21 budget and transmitted it to the Senate on 3.10.20.  General Assembly suspend the session on 3.13.20.</a:t>
            </a:r>
          </a:p>
          <a:p>
            <a:pPr>
              <a:spcBef>
                <a:spcPts val="600"/>
              </a:spcBef>
              <a:spcAft>
                <a:spcPts val="600"/>
              </a:spcAft>
            </a:pPr>
            <a:r>
              <a:rPr lang="en-US" b="1" dirty="0"/>
              <a:t>Current Track Sheet Highlights:</a:t>
            </a:r>
          </a:p>
          <a:p>
            <a:pPr marL="285750" indent="-285750">
              <a:buFont typeface="Wingdings" panose="05000000000000000000" pitchFamily="2" charset="2"/>
              <a:buChar char="ü"/>
            </a:pPr>
            <a:r>
              <a:rPr lang="en-US" dirty="0"/>
              <a:t>$1,000 Increase to Certified State Salary Scale</a:t>
            </a:r>
          </a:p>
          <a:p>
            <a:pPr marL="285750" indent="-285750">
              <a:spcBef>
                <a:spcPts val="600"/>
              </a:spcBef>
              <a:buFont typeface="Wingdings" panose="05000000000000000000" pitchFamily="2" charset="2"/>
              <a:buChar char="ü"/>
            </a:pPr>
            <a:r>
              <a:rPr lang="en-US" dirty="0"/>
              <a:t>5% Increase to Transportation Base Salary Scale</a:t>
            </a:r>
          </a:p>
          <a:p>
            <a:pPr marL="742950" lvl="1" indent="-285750">
              <a:buFont typeface="Arial" panose="020B0604020202020204" pitchFamily="34" charset="0"/>
              <a:buChar char="•"/>
            </a:pPr>
            <a:r>
              <a:rPr lang="en-US" dirty="0"/>
              <a:t>QBE funds 90 of our 352 positions </a:t>
            </a:r>
          </a:p>
          <a:p>
            <a:pPr marL="742950" lvl="1" indent="-285750">
              <a:buFont typeface="Arial" panose="020B0604020202020204" pitchFamily="34" charset="0"/>
              <a:buChar char="•"/>
            </a:pPr>
            <a:r>
              <a:rPr lang="en-US" dirty="0"/>
              <a:t>Approximately 8% of our total salaries and benefits</a:t>
            </a:r>
          </a:p>
          <a:p>
            <a:pPr marL="742950" lvl="1" indent="-285750">
              <a:buFont typeface="Arial" panose="020B0604020202020204" pitchFamily="34" charset="0"/>
              <a:buChar char="•"/>
            </a:pPr>
            <a:r>
              <a:rPr lang="en-US" dirty="0"/>
              <a:t>90 x $10,277 state base (including social security and sick)</a:t>
            </a:r>
          </a:p>
          <a:p>
            <a:pPr marL="742950" lvl="1" indent="-285750">
              <a:buFont typeface="Arial" panose="020B0604020202020204" pitchFamily="34" charset="0"/>
              <a:buChar char="•"/>
            </a:pPr>
            <a:r>
              <a:rPr lang="en-US" dirty="0"/>
              <a:t>Approximately $46,000 in additional funding</a:t>
            </a:r>
          </a:p>
          <a:p>
            <a:pPr marL="285750" indent="-285750">
              <a:spcBef>
                <a:spcPts val="600"/>
              </a:spcBef>
              <a:buFont typeface="Wingdings" panose="05000000000000000000" pitchFamily="2" charset="2"/>
              <a:buChar char="ü"/>
            </a:pPr>
            <a:r>
              <a:rPr lang="en-US" dirty="0"/>
              <a:t>Fully fund school counselor ratio at 1:450 for all QBE student categories</a:t>
            </a:r>
          </a:p>
          <a:p>
            <a:pPr marL="742950" lvl="1" indent="-285750">
              <a:spcBef>
                <a:spcPts val="600"/>
              </a:spcBef>
              <a:buFont typeface="Arial" panose="020B0604020202020204" pitchFamily="34" charset="0"/>
              <a:buChar char="•"/>
            </a:pPr>
            <a:r>
              <a:rPr lang="en-US" dirty="0"/>
              <a:t>$460k increase in funding ($4.5m QBE vs $7.1m Budget)</a:t>
            </a:r>
          </a:p>
          <a:p>
            <a:pPr marL="285750" indent="-285750">
              <a:spcBef>
                <a:spcPts val="600"/>
              </a:spcBef>
              <a:buFont typeface="Wingdings" panose="05000000000000000000" pitchFamily="2" charset="2"/>
              <a:buChar char="ü"/>
            </a:pPr>
            <a:r>
              <a:rPr lang="en-US" dirty="0"/>
              <a:t>5% Increase to SNP Salary Supplement</a:t>
            </a:r>
          </a:p>
          <a:p>
            <a:pPr marL="742950" lvl="1" indent="-285750">
              <a:buFont typeface="Arial" panose="020B0604020202020204" pitchFamily="34" charset="0"/>
              <a:buChar char="•"/>
            </a:pPr>
            <a:r>
              <a:rPr lang="en-US" dirty="0"/>
              <a:t>$1.1m Statewide Increase </a:t>
            </a:r>
          </a:p>
          <a:p>
            <a:pPr marL="285750" indent="-285750">
              <a:spcBef>
                <a:spcPts val="600"/>
              </a:spcBef>
              <a:buFont typeface="Wingdings" panose="05000000000000000000" pitchFamily="2" charset="2"/>
              <a:buChar char="ü"/>
            </a:pPr>
            <a:r>
              <a:rPr lang="en-US" dirty="0"/>
              <a:t>2% Increase to School Nurse Pay</a:t>
            </a:r>
          </a:p>
          <a:p>
            <a:pPr marL="742950" lvl="1" indent="-285750">
              <a:buFont typeface="Arial" panose="020B0604020202020204" pitchFamily="34" charset="0"/>
              <a:buChar char="•"/>
            </a:pPr>
            <a:r>
              <a:rPr lang="en-US" dirty="0"/>
              <a:t>$677k Statewide Increase</a:t>
            </a:r>
          </a:p>
        </p:txBody>
      </p:sp>
      <p:sp>
        <p:nvSpPr>
          <p:cNvPr id="9" name="TextBox 8">
            <a:extLst>
              <a:ext uri="{FF2B5EF4-FFF2-40B4-BE49-F238E27FC236}">
                <a16:creationId xmlns:a16="http://schemas.microsoft.com/office/drawing/2014/main" id="{16B0619B-BD96-43A7-A17C-A7A7104E4602}"/>
              </a:ext>
            </a:extLst>
          </p:cNvPr>
          <p:cNvSpPr txBox="1"/>
          <p:nvPr/>
        </p:nvSpPr>
        <p:spPr>
          <a:xfrm>
            <a:off x="6705600" y="5656421"/>
            <a:ext cx="2286000" cy="246221"/>
          </a:xfrm>
          <a:prstGeom prst="rect">
            <a:avLst/>
          </a:prstGeom>
          <a:noFill/>
        </p:spPr>
        <p:txBody>
          <a:bodyPr wrap="square" rtlCol="0">
            <a:spAutoFit/>
          </a:bodyPr>
          <a:lstStyle/>
          <a:p>
            <a:pPr algn="r"/>
            <a:r>
              <a:rPr lang="en-US" sz="1000" dirty="0"/>
              <a:t>As of 3.17.20 unless otherwise noted</a:t>
            </a:r>
          </a:p>
        </p:txBody>
      </p:sp>
    </p:spTree>
    <p:extLst>
      <p:ext uri="{BB962C8B-B14F-4D97-AF65-F5344CB8AC3E}">
        <p14:creationId xmlns:p14="http://schemas.microsoft.com/office/powerpoint/2010/main" val="3642649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540A44-182A-4EED-AC7A-A0B3BD4FB289}"/>
              </a:ext>
            </a:extLst>
          </p:cNvPr>
          <p:cNvPicPr>
            <a:picLocks noChangeAspect="1"/>
          </p:cNvPicPr>
          <p:nvPr/>
        </p:nvPicPr>
        <p:blipFill>
          <a:blip r:embed="rId3"/>
          <a:stretch>
            <a:fillRect/>
          </a:stretch>
        </p:blipFill>
        <p:spPr>
          <a:xfrm>
            <a:off x="749329" y="1048097"/>
            <a:ext cx="7619457" cy="3776310"/>
          </a:xfrm>
          <a:prstGeom prst="rect">
            <a:avLst/>
          </a:prstGeom>
        </p:spPr>
      </p:pic>
      <p:pic>
        <p:nvPicPr>
          <p:cNvPr id="9" name="Picture 8">
            <a:extLst>
              <a:ext uri="{FF2B5EF4-FFF2-40B4-BE49-F238E27FC236}">
                <a16:creationId xmlns:a16="http://schemas.microsoft.com/office/drawing/2014/main" id="{D79A3480-EB04-4B76-855B-38C00C71D861}"/>
              </a:ext>
            </a:extLst>
          </p:cNvPr>
          <p:cNvPicPr>
            <a:picLocks noChangeAspect="1"/>
          </p:cNvPicPr>
          <p:nvPr/>
        </p:nvPicPr>
        <p:blipFill>
          <a:blip r:embed="rId4"/>
          <a:stretch>
            <a:fillRect/>
          </a:stretch>
        </p:blipFill>
        <p:spPr>
          <a:xfrm>
            <a:off x="216382" y="925017"/>
            <a:ext cx="8686800" cy="4045907"/>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FY2021 Projected Changes in Revenue</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5 | Revenue Projections</a:t>
            </a:r>
          </a:p>
        </p:txBody>
      </p:sp>
    </p:spTree>
    <p:extLst>
      <p:ext uri="{BB962C8B-B14F-4D97-AF65-F5344CB8AC3E}">
        <p14:creationId xmlns:p14="http://schemas.microsoft.com/office/powerpoint/2010/main" val="263850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817DE-2597-4B2B-8DBB-2E39BA596677}"/>
              </a:ext>
            </a:extLst>
          </p:cNvPr>
          <p:cNvPicPr>
            <a:picLocks noChangeAspect="1"/>
          </p:cNvPicPr>
          <p:nvPr/>
        </p:nvPicPr>
        <p:blipFill>
          <a:blip r:embed="rId3"/>
          <a:stretch>
            <a:fillRect/>
          </a:stretch>
        </p:blipFill>
        <p:spPr>
          <a:xfrm>
            <a:off x="304800" y="381000"/>
            <a:ext cx="8291935" cy="5336699"/>
          </a:xfrm>
          <a:prstGeom prst="rect">
            <a:avLst/>
          </a:prstGeom>
          <a:ln>
            <a:solidFill>
              <a:schemeClr val="accent1"/>
            </a:solidFill>
          </a:ln>
        </p:spPr>
      </p:pic>
      <p:sp>
        <p:nvSpPr>
          <p:cNvPr id="9" name="TextBox 8">
            <a:extLst>
              <a:ext uri="{FF2B5EF4-FFF2-40B4-BE49-F238E27FC236}">
                <a16:creationId xmlns:a16="http://schemas.microsoft.com/office/drawing/2014/main" id="{DA99257D-C495-4F2A-AF70-7B91494DF978}"/>
              </a:ext>
            </a:extLst>
          </p:cNvPr>
          <p:cNvSpPr txBox="1"/>
          <p:nvPr/>
        </p:nvSpPr>
        <p:spPr>
          <a:xfrm>
            <a:off x="5638800" y="228600"/>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i="1" dirty="0"/>
              <a:t>April 28, 2020</a:t>
            </a:r>
          </a:p>
          <a:p>
            <a:pPr algn="ctr"/>
            <a:r>
              <a:rPr lang="en-US" b="1" dirty="0"/>
              <a:t>Departmental Budget Presentation</a:t>
            </a:r>
          </a:p>
        </p:txBody>
      </p:sp>
      <p:sp>
        <p:nvSpPr>
          <p:cNvPr id="4" name="Title 1">
            <a:extLst>
              <a:ext uri="{FF2B5EF4-FFF2-40B4-BE49-F238E27FC236}">
                <a16:creationId xmlns:a16="http://schemas.microsoft.com/office/drawing/2014/main" id="{EB901933-56B3-4994-AC79-9B1FD011598A}"/>
              </a:ext>
            </a:extLst>
          </p:cNvPr>
          <p:cNvSpPr>
            <a:spLocks noGrp="1"/>
          </p:cNvSpPr>
          <p:nvPr>
            <p:ph type="ctrTitle"/>
          </p:nvPr>
        </p:nvSpPr>
        <p:spPr>
          <a:xfrm>
            <a:off x="152400" y="6248400"/>
            <a:ext cx="7529513" cy="609600"/>
          </a:xfrm>
        </p:spPr>
        <p:txBody>
          <a:bodyPr/>
          <a:lstStyle/>
          <a:p>
            <a:r>
              <a:rPr lang="en-US" sz="3600" dirty="0">
                <a:solidFill>
                  <a:schemeClr val="bg1"/>
                </a:solidFill>
              </a:rPr>
              <a:t>FY2021 Budget Approval Timeline</a:t>
            </a:r>
          </a:p>
        </p:txBody>
      </p:sp>
      <p:sp>
        <p:nvSpPr>
          <p:cNvPr id="5" name="Subtitle 2">
            <a:extLst>
              <a:ext uri="{FF2B5EF4-FFF2-40B4-BE49-F238E27FC236}">
                <a16:creationId xmlns:a16="http://schemas.microsoft.com/office/drawing/2014/main" id="{D2614797-FF95-4A08-BE3D-2A0CE67B692D}"/>
              </a:ext>
            </a:extLst>
          </p:cNvPr>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1 | Budget Timeline</a:t>
            </a:r>
          </a:p>
        </p:txBody>
      </p:sp>
    </p:spTree>
    <p:extLst>
      <p:ext uri="{BB962C8B-B14F-4D97-AF65-F5344CB8AC3E}">
        <p14:creationId xmlns:p14="http://schemas.microsoft.com/office/powerpoint/2010/main" val="27576556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43" y="3810000"/>
            <a:ext cx="8748713" cy="609600"/>
          </a:xfrm>
        </p:spPr>
        <p:txBody>
          <a:bodyPr/>
          <a:lstStyle/>
          <a:p>
            <a:pPr algn="ctr"/>
            <a:r>
              <a:rPr lang="en-US" sz="3600" dirty="0">
                <a:solidFill>
                  <a:schemeClr val="tx1"/>
                </a:solidFill>
              </a:rPr>
              <a:t>Thank You</a:t>
            </a:r>
            <a:br>
              <a:rPr lang="en-US" sz="4800" dirty="0">
                <a:solidFill>
                  <a:schemeClr val="tx1"/>
                </a:solidFill>
              </a:rPr>
            </a:br>
            <a:br>
              <a:rPr lang="en-US" sz="2400" dirty="0">
                <a:solidFill>
                  <a:schemeClr val="tx1"/>
                </a:solidFill>
              </a:rPr>
            </a:br>
            <a:r>
              <a:rPr lang="en-US" sz="2400" dirty="0">
                <a:solidFill>
                  <a:schemeClr val="tx1"/>
                </a:solidFill>
              </a:rPr>
              <a:t>For Budget Ideas and Feedback</a:t>
            </a:r>
            <a:br>
              <a:rPr lang="en-US" sz="2400" dirty="0">
                <a:solidFill>
                  <a:schemeClr val="tx1"/>
                </a:solidFill>
              </a:rPr>
            </a:br>
            <a:r>
              <a:rPr lang="en-US" sz="2400" dirty="0">
                <a:solidFill>
                  <a:schemeClr val="tx1"/>
                </a:solidFill>
              </a:rPr>
              <a:t>Visit our Website (Budget Feedback)</a:t>
            </a:r>
            <a:br>
              <a:rPr lang="en-US" sz="3200" dirty="0">
                <a:solidFill>
                  <a:schemeClr val="tx1"/>
                </a:solidFill>
              </a:rPr>
            </a:br>
            <a:endParaRPr lang="en-US" sz="32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906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28622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3536392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33800"/>
            <a:ext cx="6248400" cy="609600"/>
          </a:xfrm>
        </p:spPr>
        <p:txBody>
          <a:bodyPr/>
          <a:lstStyle/>
          <a:p>
            <a:pPr algn="ctr"/>
            <a:r>
              <a:rPr lang="en-US" sz="4800" dirty="0">
                <a:solidFill>
                  <a:schemeClr val="tx1"/>
                </a:solidFill>
              </a:rPr>
              <a:t>Appendix</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906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28622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1040300309"/>
      </p:ext>
    </p:extLst>
  </p:cSld>
  <p:clrMapOvr>
    <a:masterClrMapping/>
  </p:clrMapOvr>
  <p:transition>
    <p:fade/>
  </p:transition>
</p:sld>
</file>

<file path=ppt/theme/theme1.xml><?xml version="1.0" encoding="utf-8"?>
<a:theme xmlns:a="http://schemas.openxmlformats.org/drawingml/2006/main" name="1_Light_with Blue Bar Sego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43368</TotalTime>
  <Words>1737</Words>
  <Application>Microsoft Office PowerPoint</Application>
  <PresentationFormat>On-screen Show (4:3)</PresentationFormat>
  <Paragraphs>123</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Wingdings</vt:lpstr>
      <vt:lpstr>1_Light_with Blue Bar Segoe Template</vt:lpstr>
      <vt:lpstr>White with Courier font for code slides</vt:lpstr>
      <vt:lpstr>FY2021 Budget: Revenue Projections Presentation</vt:lpstr>
      <vt:lpstr>FY2021 Budget Approval Timeline</vt:lpstr>
      <vt:lpstr>FY2020 Revenue: COVID-19</vt:lpstr>
      <vt:lpstr>FY2021 Enrollment Projections</vt:lpstr>
      <vt:lpstr>FY2021 State Budget Highlights</vt:lpstr>
      <vt:lpstr>FY2021 Projected Changes in Revenue</vt:lpstr>
      <vt:lpstr>FY2021 Budget Approval Timeline</vt:lpstr>
      <vt:lpstr>Thank You  For Budget Ideas and Feedback Visit our Website (Budget Feedback) </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Steve Barnette</dc:creator>
  <cp:keywords/>
  <cp:lastModifiedBy>Steve D. Barnette</cp:lastModifiedBy>
  <cp:revision>1638</cp:revision>
  <cp:lastPrinted>2017-08-17T14:37:19Z</cp:lastPrinted>
  <dcterms:created xsi:type="dcterms:W3CDTF">2014-08-14T14:34:29Z</dcterms:created>
  <dcterms:modified xsi:type="dcterms:W3CDTF">2020-03-19T18:56:01Z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